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8" autoAdjust="0"/>
    <p:restoredTop sz="95596" autoAdjust="0"/>
  </p:normalViewPr>
  <p:slideViewPr>
    <p:cSldViewPr showGuides="1">
      <p:cViewPr>
        <p:scale>
          <a:sx n="60" d="100"/>
          <a:sy n="60" d="100"/>
        </p:scale>
        <p:origin x="1152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dLbl>
              <c:idx val="0"/>
              <c:layout>
                <c:manualLayout>
                  <c:x val="-0.269526804100503"/>
                  <c:y val="-0.12420060965448283"/>
                </c:manualLayout>
              </c:layout>
              <c:tx>
                <c:rich>
                  <a:bodyPr/>
                  <a:lstStyle/>
                  <a:p>
                    <a:fld id="{E7DEC8DD-27C6-4874-AFCC-06B74CF7F6D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68-40E1-93A1-79F2D45B73CE}"/>
                </c:ext>
              </c:extLst>
            </c:dLbl>
            <c:dLbl>
              <c:idx val="1"/>
              <c:layout>
                <c:manualLayout>
                  <c:x val="0.26364255173187701"/>
                  <c:y val="-0.12144483946228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E16FB7-72DC-42D4-8BE5-DF1F6982A3E5}" type="VALUE">
                      <a:rPr lang="en-US" b="1" dirty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2774545027737"/>
                      <c:h val="7.6086815006665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68-40E1-93A1-79F2D45B7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0.99399999999999999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166479771881567E-2"/>
                  <c:y val="6.752617588774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CB-4062-BF65-185FB03A6A73}"/>
                </c:ext>
              </c:extLst>
            </c:dLbl>
            <c:dLbl>
              <c:idx val="1"/>
              <c:layout>
                <c:manualLayout>
                  <c:x val="-5.7585385226370168E-2"/>
                  <c:y val="7.463417500832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CB-4062-BF65-185FB03A6A73}"/>
                </c:ext>
              </c:extLst>
            </c:dLbl>
            <c:dLbl>
              <c:idx val="2"/>
              <c:layout>
                <c:manualLayout>
                  <c:x val="-5.3613979348689507E-2"/>
                  <c:y val="0.1066202500118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CB-4062-BF65-185FB03A6A73}"/>
                </c:ext>
              </c:extLst>
            </c:dLbl>
            <c:dLbl>
              <c:idx val="3"/>
              <c:layout>
                <c:manualLayout>
                  <c:x val="-6.1556791104050837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CB-4062-BF65-185FB03A6A73}"/>
                </c:ext>
              </c:extLst>
            </c:dLbl>
            <c:dLbl>
              <c:idx val="4"/>
              <c:layout>
                <c:manualLayout>
                  <c:x val="-6.7513899920571885E-2"/>
                  <c:y val="0.11372826667935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DCB-4062-BF65-185FB03A6A73}"/>
                </c:ext>
              </c:extLst>
            </c:dLbl>
            <c:dLbl>
              <c:idx val="5"/>
              <c:layout>
                <c:manualLayout>
                  <c:x val="-6.3542494042891182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DCB-4062-BF65-185FB03A6A73}"/>
                </c:ext>
              </c:extLst>
            </c:dLbl>
            <c:dLbl>
              <c:idx val="6"/>
              <c:layout>
                <c:manualLayout>
                  <c:x val="-4.765687053216839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DCB-4062-BF65-185FB03A6A73}"/>
                </c:ext>
              </c:extLst>
            </c:dLbl>
            <c:dLbl>
              <c:idx val="7"/>
              <c:layout>
                <c:manualLayout>
                  <c:x val="-3.1771247021445591E-2"/>
                  <c:y val="-7.108016667459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DCB-4062-BF65-185FB03A6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Insituto Municipal de Cultura de Torreón</c:v>
                </c:pt>
                <c:pt idx="7">
                  <c:v>Instituto Municipal del Deporte Torreón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80.16</c:v>
                </c:pt>
                <c:pt idx="1">
                  <c:v>73.02</c:v>
                </c:pt>
                <c:pt idx="2">
                  <c:v>100</c:v>
                </c:pt>
                <c:pt idx="3">
                  <c:v>95.24</c:v>
                </c:pt>
                <c:pt idx="4">
                  <c:v>99.21</c:v>
                </c:pt>
                <c:pt idx="5">
                  <c:v>97.62</c:v>
                </c:pt>
                <c:pt idx="6">
                  <c:v>98.41</c:v>
                </c:pt>
                <c:pt idx="7">
                  <c:v>96.83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080512"/>
        <c:axId val="411082688"/>
      </c:lineChart>
      <c:catAx>
        <c:axId val="41108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1082688"/>
        <c:crosses val="autoZero"/>
        <c:auto val="1"/>
        <c:lblAlgn val="ctr"/>
        <c:lblOffset val="100"/>
        <c:noMultiLvlLbl val="0"/>
      </c:catAx>
      <c:valAx>
        <c:axId val="41108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108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8.4379828991350561E-2"/>
                  <c:y val="-3.1007854117904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84F-451A-989F-F6924ABD9EAA}"/>
                </c:ext>
              </c:extLst>
            </c:dLbl>
            <c:dLbl>
              <c:idx val="3"/>
              <c:layout>
                <c:manualLayout>
                  <c:x val="-1.7325466389277389E-2"/>
                  <c:y val="5.440646685832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4F-451A-989F-F6924ABD9EAA}"/>
                </c:ext>
              </c:extLst>
            </c:dLbl>
            <c:dLbl>
              <c:idx val="4"/>
              <c:layout>
                <c:manualLayout>
                  <c:x val="5.1976399167831769E-2"/>
                  <c:y val="2.538968453388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84F-451A-989F-F6924ABD9EAA}"/>
                </c:ext>
              </c:extLst>
            </c:dLbl>
            <c:dLbl>
              <c:idx val="5"/>
              <c:layout>
                <c:manualLayout>
                  <c:x val="-3.4650932778554619E-2"/>
                  <c:y val="0.11606712929775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4F-451A-989F-F6924ABD9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Empleados al Servicio R. Aytoo. Torreón</c:v>
                </c:pt>
                <c:pt idx="5">
                  <c:v>Sindicato Unico de Trabajadores al servicio del Municipio de San Pedro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56.9</c:v>
                </c:pt>
                <c:pt idx="1">
                  <c:v>24.14</c:v>
                </c:pt>
                <c:pt idx="2">
                  <c:v>100</c:v>
                </c:pt>
                <c:pt idx="3">
                  <c:v>98.28</c:v>
                </c:pt>
                <c:pt idx="4">
                  <c:v>100</c:v>
                </c:pt>
                <c:pt idx="5">
                  <c:v>48.28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079424"/>
        <c:axId val="411094112"/>
      </c:lineChart>
      <c:catAx>
        <c:axId val="41107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1094112"/>
        <c:crosses val="autoZero"/>
        <c:auto val="1"/>
        <c:lblAlgn val="ctr"/>
        <c:lblOffset val="100"/>
        <c:noMultiLvlLbl val="0"/>
      </c:catAx>
      <c:valAx>
        <c:axId val="41109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107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2do.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491081014472637E-2"/>
                  <c:y val="0.1075789395492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C8-4A39-A849-7E7C657DBAFD}"/>
                </c:ext>
              </c:extLst>
            </c:dLbl>
            <c:dLbl>
              <c:idx val="1"/>
              <c:layout>
                <c:manualLayout>
                  <c:x val="-8.994054009648424E-3"/>
                  <c:y val="-7.034007585911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C8-4A39-A849-7E7C657DBAFD}"/>
                </c:ext>
              </c:extLst>
            </c:dLbl>
            <c:dLbl>
              <c:idx val="2"/>
              <c:layout>
                <c:manualLayout>
                  <c:x val="-1.7988108019296848E-2"/>
                  <c:y val="8.275303042248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CC8-4A39-A849-7E7C657DBAFD}"/>
                </c:ext>
              </c:extLst>
            </c:dLbl>
            <c:dLbl>
              <c:idx val="3"/>
              <c:layout>
                <c:manualLayout>
                  <c:x val="-2.6982162028945274E-2"/>
                  <c:y val="0.1530931062816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C8-4A39-A849-7E7C657DBAFD}"/>
                </c:ext>
              </c:extLst>
            </c:dLbl>
            <c:dLbl>
              <c:idx val="4"/>
              <c:layout>
                <c:manualLayout>
                  <c:x val="-1.1242567512060531E-2"/>
                  <c:y val="-6.620242433799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C8-4A39-A849-7E7C657DBAFD}"/>
                </c:ext>
              </c:extLst>
            </c:dLbl>
            <c:dLbl>
              <c:idx val="5"/>
              <c:layout>
                <c:manualLayout>
                  <c:x val="-6.9703918574775287E-2"/>
                  <c:y val="9.930363650698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C8-4A39-A849-7E7C657DB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CRIT</c:v>
                </c:pt>
                <c:pt idx="1">
                  <c:v>Teatro Nazas</c:v>
                </c:pt>
                <c:pt idx="2">
                  <c:v>Artesénica</c:v>
                </c:pt>
                <c:pt idx="3">
                  <c:v>Cluster</c:v>
                </c:pt>
                <c:pt idx="4">
                  <c:v>Arocena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100</c:v>
                </c:pt>
                <c:pt idx="1">
                  <c:v>53.33</c:v>
                </c:pt>
                <c:pt idx="2">
                  <c:v>70</c:v>
                </c:pt>
                <c:pt idx="3">
                  <c:v>60</c:v>
                </c:pt>
                <c:pt idx="4">
                  <c:v>56.67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088128"/>
        <c:axId val="411089216"/>
      </c:lineChart>
      <c:catAx>
        <c:axId val="41108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1089216"/>
        <c:crosses val="autoZero"/>
        <c:auto val="1"/>
        <c:lblAlgn val="ctr"/>
        <c:lblOffset val="100"/>
        <c:noMultiLvlLbl val="0"/>
      </c:catAx>
      <c:valAx>
        <c:axId val="41108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108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0.99429999999999996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925158642503774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98.65%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5B-4548-8636-3B168BE41D4E}"/>
                </c:ext>
              </c:extLst>
            </c:dLbl>
            <c:dLbl>
              <c:idx val="1"/>
              <c:layout>
                <c:manualLayout>
                  <c:x val="-3.0925158642503812E-2"/>
                  <c:y val="-9.83923326258096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5B-4548-8636-3B168BE41D4E}"/>
                </c:ext>
              </c:extLst>
            </c:dLbl>
            <c:dLbl>
              <c:idx val="2"/>
              <c:layout>
                <c:manualLayout>
                  <c:x val="-3.092515864250385E-2"/>
                  <c:y val="-0.12690013000504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45B-4548-8636-3B168BE41D4E}"/>
                </c:ext>
              </c:extLst>
            </c:dLbl>
            <c:dLbl>
              <c:idx val="3"/>
              <c:layout>
                <c:manualLayout>
                  <c:x val="-3.092515864250385E-2"/>
                  <c:y val="-0.126900130005048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45B-4548-8636-3B168BE41D4E}"/>
                </c:ext>
              </c:extLst>
            </c:dLbl>
            <c:dLbl>
              <c:idx val="4"/>
              <c:layout>
                <c:manualLayout>
                  <c:x val="-3.092515864250385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45B-4548-8636-3B168BE41D4E}"/>
                </c:ext>
              </c:extLst>
            </c:dLbl>
            <c:dLbl>
              <c:idx val="5"/>
              <c:layout>
                <c:manualLayout>
                  <c:x val="-3.0925158642503774E-2"/>
                  <c:y val="-0.12690013000504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5B-4548-8636-3B168BE41D4E}"/>
                </c:ext>
              </c:extLst>
            </c:dLbl>
            <c:dLbl>
              <c:idx val="6"/>
              <c:layout>
                <c:manualLayout>
                  <c:x val="-8.1008972859224794E-3"/>
                  <c:y val="-6.92047862128379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98.48%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45B-4548-8636-3B168BE41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Secretaría de Salud</c:v>
                </c:pt>
                <c:pt idx="1">
                  <c:v>Secretaría de Economía y Turismo</c:v>
                </c:pt>
                <c:pt idx="2">
                  <c:v>Secretaría de Desarrollo Rural</c:v>
                </c:pt>
                <c:pt idx="3">
                  <c:v>Despacho del Titular del Ejecutivo</c:v>
                </c:pt>
                <c:pt idx="4">
                  <c:v>Secretaría de Infraestructura y Transporte</c:v>
                </c:pt>
                <c:pt idx="5">
                  <c:v>Secretaría de Seguridad Pública</c:v>
                </c:pt>
                <c:pt idx="6">
                  <c:v>Secretarí del Trabajo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0.98650000000000004</c:v>
                </c:pt>
                <c:pt idx="1">
                  <c:v>1</c:v>
                </c:pt>
                <c:pt idx="2">
                  <c:v>0.94699999999999995</c:v>
                </c:pt>
                <c:pt idx="3">
                  <c:v>0.99239999999999995</c:v>
                </c:pt>
                <c:pt idx="4">
                  <c:v>0.96970000000000001</c:v>
                </c:pt>
                <c:pt idx="5">
                  <c:v>1</c:v>
                </c:pt>
                <c:pt idx="6">
                  <c:v>0.98480000000000001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787248"/>
        <c:axId val="342785616"/>
      </c:lineChart>
      <c:catAx>
        <c:axId val="34278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2785616"/>
        <c:crosses val="autoZero"/>
        <c:auto val="1"/>
        <c:lblAlgn val="ctr"/>
        <c:lblOffset val="100"/>
        <c:noMultiLvlLbl val="0"/>
      </c:catAx>
      <c:valAx>
        <c:axId val="34278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278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68951483968486E-2"/>
                  <c:y val="6.3235399375737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C7-4589-83C2-BA5F62831FAC}"/>
                </c:ext>
              </c:extLst>
            </c:dLbl>
            <c:dLbl>
              <c:idx val="1"/>
              <c:layout>
                <c:manualLayout>
                  <c:x val="-4.3839568617191363E-2"/>
                  <c:y val="-7.509203675868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C7-4589-83C2-BA5F62831FAC}"/>
                </c:ext>
              </c:extLst>
            </c:dLbl>
            <c:dLbl>
              <c:idx val="2"/>
              <c:layout>
                <c:manualLayout>
                  <c:x val="-6.2298334350745617E-2"/>
                  <c:y val="7.50920367586877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C7-4589-83C2-BA5F62831FAC}"/>
                </c:ext>
              </c:extLst>
            </c:dLbl>
            <c:dLbl>
              <c:idx val="3"/>
              <c:layout>
                <c:manualLayout>
                  <c:x val="-0.12459666870149128"/>
                  <c:y val="-3.95221246098357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C7-4589-83C2-BA5F62831FAC}"/>
                </c:ext>
              </c:extLst>
            </c:dLbl>
            <c:dLbl>
              <c:idx val="4"/>
              <c:layout>
                <c:manualLayout>
                  <c:x val="6.9220371500828461E-3"/>
                  <c:y val="-5.1378761992786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C7-4589-83C2-BA5F62831FAC}"/>
                </c:ext>
              </c:extLst>
            </c:dLbl>
            <c:dLbl>
              <c:idx val="5"/>
              <c:layout>
                <c:manualLayout>
                  <c:x val="-7.3835062934217113E-2"/>
                  <c:y val="4.49902118155453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C7-4589-83C2-BA5F62831FAC}"/>
                </c:ext>
              </c:extLst>
            </c:dLbl>
            <c:dLbl>
              <c:idx val="6"/>
              <c:layout>
                <c:manualLayout>
                  <c:x val="-2.5380802883637102E-2"/>
                  <c:y val="7.60032889065965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3C7-4589-83C2-BA5F62831FAC}"/>
                </c:ext>
              </c:extLst>
            </c:dLbl>
            <c:dLbl>
              <c:idx val="7"/>
              <c:layout>
                <c:manualLayout>
                  <c:x val="-3.2302840033720116E-2"/>
                  <c:y val="7.631024713729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3C7-4589-83C2-BA5F62831F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de Salud</c:v>
                </c:pt>
                <c:pt idx="1">
                  <c:v>Juntas Locales de Conciliación y Arbitraje</c:v>
                </c:pt>
                <c:pt idx="2">
                  <c:v>Sistema para el Desarrollo Integral de la Familia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  <c:pt idx="7">
                  <c:v>Instituto Coahuilense de las Mujeres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97.73</c:v>
                </c:pt>
                <c:pt idx="1">
                  <c:v>98.7</c:v>
                </c:pt>
                <c:pt idx="2">
                  <c:v>98.48</c:v>
                </c:pt>
                <c:pt idx="3">
                  <c:v>96.21</c:v>
                </c:pt>
                <c:pt idx="4">
                  <c:v>99.24</c:v>
                </c:pt>
                <c:pt idx="5">
                  <c:v>97.73</c:v>
                </c:pt>
                <c:pt idx="6">
                  <c:v>97.73</c:v>
                </c:pt>
                <c:pt idx="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786704"/>
        <c:axId val="342789968"/>
      </c:lineChart>
      <c:catAx>
        <c:axId val="34278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2789968"/>
        <c:crosses val="autoZero"/>
        <c:auto val="1"/>
        <c:lblAlgn val="ctr"/>
        <c:lblOffset val="100"/>
        <c:noMultiLvlLbl val="0"/>
      </c:catAx>
      <c:valAx>
        <c:axId val="34278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278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375577316806"/>
          <c:y val="8.25419115390192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621953982025087E-2"/>
                  <c:y val="-6.81482660118743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98.59%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4D-4ECC-96E6-FD5D0903A14A}"/>
                </c:ext>
              </c:extLst>
            </c:dLbl>
            <c:dLbl>
              <c:idx val="1"/>
              <c:layout>
                <c:manualLayout>
                  <c:x val="-9.511244782325777E-2"/>
                  <c:y val="-0.1332063192273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4D-4ECC-96E6-FD5D0903A14A}"/>
                </c:ext>
              </c:extLst>
            </c:dLbl>
            <c:dLbl>
              <c:idx val="2"/>
              <c:layout>
                <c:manualLayout>
                  <c:x val="-9.3524781517782374E-2"/>
                  <c:y val="-5.49504640577854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99.32%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B4D-4ECC-96E6-FD5D0903A14A}"/>
                </c:ext>
              </c:extLst>
            </c:dLbl>
            <c:dLbl>
              <c:idx val="3"/>
              <c:layout>
                <c:manualLayout>
                  <c:x val="-0.11030664702478946"/>
                  <c:y val="-6.2795518012122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4D-4ECC-96E6-FD5D0903A14A}"/>
                </c:ext>
              </c:extLst>
            </c:dLbl>
            <c:dLbl>
              <c:idx val="4"/>
              <c:layout>
                <c:manualLayout>
                  <c:x val="-0.12892579035229859"/>
                  <c:y val="2.960687983821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4D-4ECC-96E6-FD5D0903A14A}"/>
                </c:ext>
              </c:extLst>
            </c:dLbl>
            <c:dLbl>
              <c:idx val="5"/>
              <c:layout>
                <c:manualLayout>
                  <c:x val="-8.3568817028988204E-2"/>
                  <c:y val="-0.105537943994923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B4D-4ECC-96E6-FD5D0903A14A}"/>
                </c:ext>
              </c:extLst>
            </c:dLbl>
            <c:dLbl>
              <c:idx val="6"/>
              <c:layout>
                <c:manualLayout>
                  <c:x val="-4.8258996212878776E-2"/>
                  <c:y val="8.8800563102783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98.65%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B4D-4ECC-96E6-FD5D0903A14A}"/>
                </c:ext>
              </c:extLst>
            </c:dLbl>
            <c:dLbl>
              <c:idx val="7"/>
              <c:layout>
                <c:manualLayout>
                  <c:x val="-1.5239683014593296E-2"/>
                  <c:y val="-7.23560143800456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92.57%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B4D-4ECC-96E6-FD5D0903A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Universidad Autónoma de Coahuila</c:v>
                </c:pt>
                <c:pt idx="1">
                  <c:v>Instituto Tecnologico de la Región Carbonífera</c:v>
                </c:pt>
                <c:pt idx="2">
                  <c:v>Universidad Teconológico de Torreón</c:v>
                </c:pt>
                <c:pt idx="3">
                  <c:v>Instituto Tecnológico Superior de San Pedro</c:v>
                </c:pt>
                <c:pt idx="4">
                  <c:v>Universidad Politécnica de la Región Laguna</c:v>
                </c:pt>
                <c:pt idx="5">
                  <c:v>Instituto Tecnológico Superior de Monclova</c:v>
                </c:pt>
                <c:pt idx="6">
                  <c:v>Universidad Tecnológico de la Región Centro de Coahuila</c:v>
                </c:pt>
                <c:pt idx="7">
                  <c:v>Universidad Tecnológico de la Región Carbonífera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0.9859</c:v>
                </c:pt>
                <c:pt idx="1">
                  <c:v>0.98650000000000004</c:v>
                </c:pt>
                <c:pt idx="2">
                  <c:v>0.99319999999999997</c:v>
                </c:pt>
                <c:pt idx="3">
                  <c:v>1</c:v>
                </c:pt>
                <c:pt idx="4">
                  <c:v>0.98650000000000004</c:v>
                </c:pt>
                <c:pt idx="5">
                  <c:v>0.97299999999999998</c:v>
                </c:pt>
                <c:pt idx="6">
                  <c:v>0.98650000000000004</c:v>
                </c:pt>
                <c:pt idx="7">
                  <c:v>0.97299999999999998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783984"/>
        <c:axId val="342790512"/>
      </c:lineChart>
      <c:catAx>
        <c:axId val="34278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2790512"/>
        <c:crosses val="autoZero"/>
        <c:auto val="1"/>
        <c:lblAlgn val="ctr"/>
        <c:lblOffset val="100"/>
        <c:noMultiLvlLbl val="0"/>
      </c:catAx>
      <c:valAx>
        <c:axId val="34279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278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373693418268096E-2"/>
                  <c:y val="-8.51383102016343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8B-40F8-9F6D-A9F0AAC01C22}"/>
                </c:ext>
              </c:extLst>
            </c:dLbl>
            <c:dLbl>
              <c:idx val="1"/>
              <c:layout>
                <c:manualLayout>
                  <c:x val="-0.11474628655718311"/>
                  <c:y val="9.19493750177650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78.74%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8B-40F8-9F6D-A9F0AAC01C22}"/>
                </c:ext>
              </c:extLst>
            </c:dLbl>
            <c:dLbl>
              <c:idx val="2"/>
              <c:layout>
                <c:manualLayout>
                  <c:x val="-9.1372042999238373E-2"/>
                  <c:y val="6.47051157532420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99.43%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8B-40F8-9F6D-A9F0AAC01C22}"/>
                </c:ext>
              </c:extLst>
            </c:dLbl>
            <c:dLbl>
              <c:idx val="3"/>
              <c:layout>
                <c:manualLayout>
                  <c:x val="-0.10412163039448094"/>
                  <c:y val="-6.1299583345176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8B-40F8-9F6D-A9F0AAC01C22}"/>
                </c:ext>
              </c:extLst>
            </c:dLbl>
            <c:dLbl>
              <c:idx val="4"/>
              <c:layout>
                <c:manualLayout>
                  <c:x val="-0.15154894054981546"/>
                  <c:y val="1.85428828499462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91.95%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98B-40F8-9F6D-A9F0AAC01C22}"/>
                </c:ext>
              </c:extLst>
            </c:dLbl>
            <c:dLbl>
              <c:idx val="5"/>
              <c:layout>
                <c:manualLayout>
                  <c:x val="-0.10184921582787097"/>
                  <c:y val="-0.163527914744711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99.43%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98B-40F8-9F6D-A9F0AAC01C22}"/>
                </c:ext>
              </c:extLst>
            </c:dLbl>
            <c:dLbl>
              <c:idx val="6"/>
              <c:layout>
                <c:manualLayout>
                  <c:x val="-6.5872868208753238E-2"/>
                  <c:y val="5.78940509371112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94.83%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98B-40F8-9F6D-A9F0AAC01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0.98850000000000005</c:v>
                </c:pt>
                <c:pt idx="1">
                  <c:v>0.78739999999999999</c:v>
                </c:pt>
                <c:pt idx="2">
                  <c:v>0.99429999999999996</c:v>
                </c:pt>
                <c:pt idx="3">
                  <c:v>0.98280000000000001</c:v>
                </c:pt>
                <c:pt idx="4">
                  <c:v>0.91949999999999998</c:v>
                </c:pt>
                <c:pt idx="5">
                  <c:v>0.99429999999999996</c:v>
                </c:pt>
                <c:pt idx="6">
                  <c:v>0.94830000000000003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98B-40F8-9F6D-A9F0AAC01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784528"/>
        <c:axId val="342782352"/>
      </c:lineChart>
      <c:catAx>
        <c:axId val="34278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2782352"/>
        <c:crosses val="autoZero"/>
        <c:auto val="1"/>
        <c:lblAlgn val="ctr"/>
        <c:lblOffset val="100"/>
        <c:noMultiLvlLbl val="0"/>
      </c:catAx>
      <c:valAx>
        <c:axId val="34278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278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062732643003621E-2"/>
                  <c:y val="-3.288909744547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0E0-4436-B4AD-E0A1ED887B2A}"/>
                </c:ext>
              </c:extLst>
            </c:dLbl>
            <c:dLbl>
              <c:idx val="1"/>
              <c:layout>
                <c:manualLayout>
                  <c:x val="5.21254652860072E-2"/>
                  <c:y val="-8.5511653358235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0E0-4436-B4AD-E0A1ED887B2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78D-4AE9-BAB9-86B52E6E400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78D-4AE9-BAB9-86B52E6E400B}"/>
                </c:ext>
              </c:extLst>
            </c:dLbl>
            <c:dLbl>
              <c:idx val="4"/>
              <c:layout>
                <c:manualLayout>
                  <c:x val="-1.895471464945718E-2"/>
                  <c:y val="0.10195620208097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0E0-4436-B4AD-E0A1ED887B2A}"/>
                </c:ext>
              </c:extLst>
            </c:dLbl>
            <c:dLbl>
              <c:idx val="5"/>
              <c:layout>
                <c:manualLayout>
                  <c:x val="-2.8432071974185943E-2"/>
                  <c:y val="4.93336461682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0E0-4436-B4AD-E0A1ED887B2A}"/>
                </c:ext>
              </c:extLst>
            </c:dLbl>
            <c:dLbl>
              <c:idx val="6"/>
              <c:layout>
                <c:manualLayout>
                  <c:x val="-1.4216035987092883E-2"/>
                  <c:y val="8.551165335823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0E0-4436-B4AD-E0A1ED887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ICAI</c:v>
                </c:pt>
                <c:pt idx="1">
                  <c:v>CDHEC</c:v>
                </c:pt>
                <c:pt idx="2">
                  <c:v>Tribunal Electoral</c:v>
                </c:pt>
                <c:pt idx="3">
                  <c:v>COCCAM</c:v>
                </c:pt>
                <c:pt idx="4">
                  <c:v>IEC</c:v>
                </c:pt>
                <c:pt idx="5">
                  <c:v>Tribunal de Justicia Administrativa</c:v>
                </c:pt>
                <c:pt idx="6">
                  <c:v>Fiscalía General 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%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778544"/>
        <c:axId val="342791600"/>
      </c:lineChart>
      <c:catAx>
        <c:axId val="34277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2791600"/>
        <c:crosses val="autoZero"/>
        <c:auto val="1"/>
        <c:lblAlgn val="ctr"/>
        <c:lblOffset val="100"/>
        <c:noMultiLvlLbl val="0"/>
      </c:catAx>
      <c:valAx>
        <c:axId val="34279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277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02988574312239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1A-48B9-B963-3D4C5557986A}"/>
                </c:ext>
              </c:extLst>
            </c:dLbl>
            <c:dLbl>
              <c:idx val="1"/>
              <c:layout>
                <c:manualLayout>
                  <c:x val="-5.4958077406005376E-2"/>
                  <c:y val="0.10103038372892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1A-48B9-B963-3D4C5557986A}"/>
                </c:ext>
              </c:extLst>
            </c:dLbl>
            <c:dLbl>
              <c:idx val="2"/>
              <c:layout>
                <c:manualLayout>
                  <c:x val="-3.1706583118849337E-2"/>
                  <c:y val="6.270851403864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71A-48B9-B963-3D4C5557986A}"/>
                </c:ext>
              </c:extLst>
            </c:dLbl>
            <c:dLbl>
              <c:idx val="3"/>
              <c:layout>
                <c:manualLayout>
                  <c:x val="-2.9592810910925971E-2"/>
                  <c:y val="0.11148180273536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71A-48B9-B963-3D4C5557986A}"/>
                </c:ext>
              </c:extLst>
            </c:dLbl>
            <c:dLbl>
              <c:idx val="4"/>
              <c:layout>
                <c:manualLayout>
                  <c:x val="-1.3409485004237939E-2"/>
                  <c:y val="5.301221491262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1A-48B9-B963-3D4C5557986A}"/>
                </c:ext>
              </c:extLst>
            </c:dLbl>
            <c:dLbl>
              <c:idx val="5"/>
              <c:layout>
                <c:manualLayout>
                  <c:x val="-3.8047899742619185E-2"/>
                  <c:y val="5.5740901367682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71A-48B9-B963-3D4C5557986A}"/>
                </c:ext>
              </c:extLst>
            </c:dLbl>
            <c:dLbl>
              <c:idx val="6"/>
              <c:layout>
                <c:manualLayout>
                  <c:x val="-2.9592810910925971E-2"/>
                  <c:y val="8.361135205152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1A-48B9-B963-3D4C5557986A}"/>
                </c:ext>
              </c:extLst>
            </c:dLbl>
            <c:dLbl>
              <c:idx val="7"/>
              <c:layout>
                <c:manualLayout>
                  <c:x val="-1.2682633247539703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1A-48B9-B963-3D4C55579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UDC</c:v>
                </c:pt>
                <c:pt idx="1">
                  <c:v>PRI</c:v>
                </c:pt>
                <c:pt idx="2">
                  <c:v>PAN</c:v>
                </c:pt>
                <c:pt idx="3">
                  <c:v>Partido Morena</c:v>
                </c:pt>
                <c:pt idx="4">
                  <c:v>PRD</c:v>
                </c:pt>
                <c:pt idx="5">
                  <c:v>Partido Verde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0.5746</c:v>
                </c:pt>
                <c:pt idx="1">
                  <c:v>1</c:v>
                </c:pt>
                <c:pt idx="2">
                  <c:v>0.98509999999999998</c:v>
                </c:pt>
                <c:pt idx="3">
                  <c:v>0.99250000000000005</c:v>
                </c:pt>
                <c:pt idx="4">
                  <c:v>1</c:v>
                </c:pt>
                <c:pt idx="5">
                  <c:v>0.51490000000000002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785072"/>
        <c:axId val="342786160"/>
      </c:lineChart>
      <c:catAx>
        <c:axId val="34278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2786160"/>
        <c:crosses val="autoZero"/>
        <c:auto val="1"/>
        <c:lblAlgn val="ctr"/>
        <c:lblOffset val="100"/>
        <c:noMultiLvlLbl val="0"/>
      </c:catAx>
      <c:valAx>
        <c:axId val="34278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278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547973407618628E-3"/>
                  <c:y val="5.2601367879202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60-4247-BCBC-33CCE7B87B76}"/>
                </c:ext>
              </c:extLst>
            </c:dLbl>
            <c:dLbl>
              <c:idx val="1"/>
              <c:layout>
                <c:manualLayout>
                  <c:x val="-1.3064392022285629E-2"/>
                  <c:y val="-6.497816032136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60-4247-BCBC-33CCE7B87B76}"/>
                </c:ext>
              </c:extLst>
            </c:dLbl>
            <c:dLbl>
              <c:idx val="2"/>
              <c:layout>
                <c:manualLayout>
                  <c:x val="-3.2660980055713974E-2"/>
                  <c:y val="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60-4247-BCBC-33CCE7B87B76}"/>
                </c:ext>
              </c:extLst>
            </c:dLbl>
            <c:dLbl>
              <c:idx val="3"/>
              <c:layout>
                <c:manualLayout>
                  <c:x val="-5.2257568089142357E-2"/>
                  <c:y val="-3.713037732649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60-4247-BCBC-33CCE7B87B76}"/>
                </c:ext>
              </c:extLst>
            </c:dLbl>
            <c:dLbl>
              <c:idx val="4"/>
              <c:layout>
                <c:manualLayout>
                  <c:x val="-8.0563750804094475E-2"/>
                  <c:y val="4.95071697686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60-4247-BCBC-33CCE7B87B76}"/>
                </c:ext>
              </c:extLst>
            </c:dLbl>
            <c:dLbl>
              <c:idx val="5"/>
              <c:layout>
                <c:manualLayout>
                  <c:x val="-4.3547973407619426E-3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60-4247-BCBC-33CCE7B87B76}"/>
                </c:ext>
              </c:extLst>
            </c:dLbl>
            <c:dLbl>
              <c:idx val="6"/>
              <c:layout>
                <c:manualLayout>
                  <c:x val="-0.13717611623399878"/>
                  <c:y val="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D60-4247-BCBC-33CCE7B87B76}"/>
                </c:ext>
              </c:extLst>
            </c:dLbl>
            <c:dLbl>
              <c:idx val="7"/>
              <c:layout>
                <c:manualLayout>
                  <c:x val="-0.1241117242117131"/>
                  <c:y val="-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60-4247-BCBC-33CCE7B87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97.06</c:v>
                </c:pt>
                <c:pt idx="2">
                  <c:v>94.12</c:v>
                </c:pt>
                <c:pt idx="3">
                  <c:v>100</c:v>
                </c:pt>
                <c:pt idx="4">
                  <c:v>99.26</c:v>
                </c:pt>
                <c:pt idx="5">
                  <c:v>99.26</c:v>
                </c:pt>
                <c:pt idx="6">
                  <c:v>52.94</c:v>
                </c:pt>
                <c:pt idx="7">
                  <c:v>99.26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800704"/>
        <c:axId val="411087584"/>
      </c:lineChart>
      <c:catAx>
        <c:axId val="30380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1087584"/>
        <c:crosses val="autoZero"/>
        <c:auto val="1"/>
        <c:lblAlgn val="ctr"/>
        <c:lblOffset val="100"/>
        <c:noMultiLvlLbl val="0"/>
      </c:catAx>
      <c:valAx>
        <c:axId val="4110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0380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02/11/2020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11/2/2020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11/2/2020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11/2/2020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2° Trimestre 2020.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134314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97.08%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606209"/>
              </p:ext>
            </p:extLst>
          </p:nvPr>
        </p:nvGraphicFramePr>
        <p:xfrm>
          <a:off x="829937" y="1004455"/>
          <a:ext cx="5112568" cy="46377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116292"/>
              </p:ext>
            </p:extLst>
          </p:nvPr>
        </p:nvGraphicFramePr>
        <p:xfrm>
          <a:off x="6447210" y="1038899"/>
          <a:ext cx="5278937" cy="45807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2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 Popular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Trabajadores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Búsqueda del Estado de Coahuila de Zaragoza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551825"/>
              </p:ext>
            </p:extLst>
          </p:nvPr>
        </p:nvGraphicFramePr>
        <p:xfrm>
          <a:off x="407368" y="980729"/>
          <a:ext cx="5112568" cy="4536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Autónoma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Estudios Superiores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96.61% 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508075041"/>
              </p:ext>
            </p:extLst>
          </p:nvPr>
        </p:nvGraphicFramePr>
        <p:xfrm>
          <a:off x="6312024" y="980728"/>
          <a:ext cx="5544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 </a:t>
            </a:r>
            <a:r>
              <a:rPr lang="es-ES" sz="2000" b="1" noProof="1" smtClean="0"/>
              <a:t>96.61%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23455"/>
              </p:ext>
            </p:extLst>
          </p:nvPr>
        </p:nvGraphicFramePr>
        <p:xfrm>
          <a:off x="551384" y="980728"/>
          <a:ext cx="5184576" cy="48245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10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0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</a:t>
                      </a:r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5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19132"/>
              </p:ext>
            </p:extLst>
          </p:nvPr>
        </p:nvGraphicFramePr>
        <p:xfrm>
          <a:off x="6312024" y="980728"/>
          <a:ext cx="4963587" cy="3473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      </a:t>
            </a:r>
            <a:r>
              <a:rPr lang="es-ES" sz="2400" b="1" noProof="1"/>
              <a:t>Promedio </a:t>
            </a:r>
            <a:r>
              <a:rPr lang="es-ES" sz="2400" b="1" noProof="1" smtClean="0"/>
              <a:t>Municipios 91.86%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30554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683683561"/>
              </p:ext>
            </p:extLst>
          </p:nvPr>
        </p:nvGraphicFramePr>
        <p:xfrm>
          <a:off x="6600056" y="1412776"/>
          <a:ext cx="5184576" cy="421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91.86%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68154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735474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91.86%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99094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62794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100.00%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10367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602778132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84.45%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80208"/>
              </p:ext>
            </p:extLst>
          </p:nvPr>
        </p:nvGraphicFramePr>
        <p:xfrm>
          <a:off x="695400" y="1340768"/>
          <a:ext cx="4392488" cy="4500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85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8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8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549261426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95.32%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67653"/>
              </p:ext>
            </p:extLst>
          </p:nvPr>
        </p:nvGraphicFramePr>
        <p:xfrm>
          <a:off x="407368" y="905273"/>
          <a:ext cx="4536504" cy="4688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</a:t>
                      </a:r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80330898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90.94%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910897"/>
              </p:ext>
            </p:extLst>
          </p:nvPr>
        </p:nvGraphicFramePr>
        <p:xfrm>
          <a:off x="983432" y="1015187"/>
          <a:ext cx="4206241" cy="47900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09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93788"/>
              </p:ext>
            </p:extLst>
          </p:nvPr>
        </p:nvGraphicFramePr>
        <p:xfrm>
          <a:off x="5879976" y="1019720"/>
          <a:ext cx="4188910" cy="14731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42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2°</a:t>
                      </a:r>
                    </a:p>
                    <a:p>
                      <a:pPr algn="ctr"/>
                      <a:r>
                        <a:rPr lang="es-MX" dirty="0" smtClean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SIMAS General Cepeda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effectLst/>
                        </a:rPr>
                        <a:t>SIMAS </a:t>
                      </a:r>
                      <a:r>
                        <a:rPr lang="es-MX" sz="1400" u="none" strike="noStrike" dirty="0" smtClean="0">
                          <a:effectLst/>
                        </a:rPr>
                        <a:t>Cuatro 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907421"/>
              </p:ext>
            </p:extLst>
          </p:nvPr>
        </p:nvGraphicFramePr>
        <p:xfrm>
          <a:off x="839416" y="1268760"/>
          <a:ext cx="4206241" cy="430463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95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2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Cultura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96.97%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487046436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63091"/>
              </p:ext>
            </p:extLst>
          </p:nvPr>
        </p:nvGraphicFramePr>
        <p:xfrm>
          <a:off x="3863752" y="1052736"/>
          <a:ext cx="4660632" cy="46085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96.97%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71.27%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123757"/>
              </p:ext>
            </p:extLst>
          </p:nvPr>
        </p:nvGraphicFramePr>
        <p:xfrm>
          <a:off x="695400" y="1412776"/>
          <a:ext cx="4824536" cy="42484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50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847030619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68.00%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644697"/>
              </p:ext>
            </p:extLst>
          </p:nvPr>
        </p:nvGraphicFramePr>
        <p:xfrm>
          <a:off x="623392" y="1556792"/>
          <a:ext cx="4206241" cy="31868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Cluster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82487783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23700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99.70%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811967"/>
              </p:ext>
            </p:extLst>
          </p:nvPr>
        </p:nvGraphicFramePr>
        <p:xfrm>
          <a:off x="6651213" y="1286236"/>
          <a:ext cx="4320480" cy="37964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3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5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71.27%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491964606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63937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99.70%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336545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61516924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</a:t>
            </a:r>
            <a:r>
              <a:rPr lang="es-ES" sz="2400" b="1" noProof="1" smtClean="0"/>
              <a:t>Judicial 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97.98%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406531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Economía.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Infraestructura,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Desarrollo Urbano y Movilidad.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589842611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97.98%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1676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Secretaria de Vivienda y Ordenamiento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6482"/>
              </p:ext>
            </p:extLst>
          </p:nvPr>
        </p:nvGraphicFramePr>
        <p:xfrm>
          <a:off x="6240016" y="1772817"/>
          <a:ext cx="5546459" cy="26476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Trabajadores del Estado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8278300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97.08%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31042"/>
              </p:ext>
            </p:extLst>
          </p:nvPr>
        </p:nvGraphicFramePr>
        <p:xfrm>
          <a:off x="335360" y="1090485"/>
          <a:ext cx="5040560" cy="45707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75234154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97.08%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770195"/>
              </p:ext>
            </p:extLst>
          </p:nvPr>
        </p:nvGraphicFramePr>
        <p:xfrm>
          <a:off x="551384" y="1132425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y Catastral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Certturc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5324"/>
              </p:ext>
            </p:extLst>
          </p:nvPr>
        </p:nvGraphicFramePr>
        <p:xfrm>
          <a:off x="6290444" y="1132425"/>
          <a:ext cx="5328592" cy="47599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Científicos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13101</TotalTime>
  <Words>1514</Words>
  <Application>Microsoft Office PowerPoint</Application>
  <PresentationFormat>Panorámica</PresentationFormat>
  <Paragraphs>562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2° Trimestre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787</cp:revision>
  <cp:lastPrinted>2016-11-03T16:29:35Z</cp:lastPrinted>
  <dcterms:created xsi:type="dcterms:W3CDTF">2015-03-28T20:05:05Z</dcterms:created>
  <dcterms:modified xsi:type="dcterms:W3CDTF">2020-11-02T17:12:08Z</dcterms:modified>
</cp:coreProperties>
</file>